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50411CD-08E4-4F1B-B3C6-DBDA976EDC73}">
  <a:tblStyle styleId="{D50411CD-08E4-4F1B-B3C6-DBDA976EDC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12d8145e7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12d8145e7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0f209cb5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0f209cb5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211fd447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211fd447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211fd447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211fd447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120dc477f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120dc477f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120dc477f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120dc477f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120dc477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120dc477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12d8145e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12d8145e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120dc477f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120dc477f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120dc477f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120dc477f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12d8145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12d8145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120dc477f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120dc477f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120dc477f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120dc477f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211fd447b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211fd447b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12d8145e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12d8145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1ecf1dfa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1ecf1dfa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12d8145e7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12d8145e7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12d8145e7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12d8145e7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12d8145e7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12d8145e7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0f209cb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0f209cb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12d8145e7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12d8145e7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gif"/><Relationship Id="rId4" Type="http://schemas.openxmlformats.org/officeDocument/2006/relationships/image" Target="../media/image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2.jpg"/><Relationship Id="rId5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Generating urban-like networks with DLA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106150" y="3956525"/>
            <a:ext cx="49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Ignas </a:t>
            </a:r>
            <a:r>
              <a:rPr lang="lt"/>
              <a:t>Krikštaponis</a:t>
            </a:r>
            <a:r>
              <a:rPr lang="lt"/>
              <a:t>, Xiang Li, Sebastiaan Kruize, Youri Moll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4073850" y="3556325"/>
            <a:ext cx="9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Group 10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879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Comparison with real cities</a:t>
            </a:r>
            <a:endParaRPr/>
          </a:p>
        </p:txBody>
      </p:sp>
      <p:graphicFrame>
        <p:nvGraphicFramePr>
          <p:cNvPr id="143" name="Google Shape;143;p22"/>
          <p:cNvGraphicFramePr/>
          <p:nvPr/>
        </p:nvGraphicFramePr>
        <p:xfrm>
          <a:off x="432750" y="1196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{D50411CD-08E4-4F1B-B3C6-DBDA976EDC73}</a:tableStyleId>
              </a:tblPr>
              <a:tblGrid>
                <a:gridCol w="819600"/>
                <a:gridCol w="512450"/>
                <a:gridCol w="666050"/>
                <a:gridCol w="666050"/>
                <a:gridCol w="666050"/>
                <a:gridCol w="666050"/>
              </a:tblGrid>
              <a:tr h="39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City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i="1" lang="lt" sz="900">
                          <a:solidFill>
                            <a:schemeClr val="dk2"/>
                          </a:solidFill>
                        </a:rPr>
                        <a:t>k̂</a:t>
                      </a:r>
                      <a:endParaRPr i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i="1" lang="lt" sz="900">
                          <a:solidFill>
                            <a:schemeClr val="dk2"/>
                          </a:solidFill>
                        </a:rPr>
                        <a:t>ĉ</a:t>
                      </a:r>
                      <a:endParaRPr i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 sz="900"/>
                        <a:t>H</a:t>
                      </a:r>
                      <a:endParaRPr i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 sz="900"/>
                        <a:t>P</a:t>
                      </a:r>
                      <a:r>
                        <a:rPr baseline="-25000" i="1" lang="lt" sz="900"/>
                        <a:t>de</a:t>
                      </a:r>
                      <a:endParaRPr baseline="-25000" i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 sz="900"/>
                        <a:t>P</a:t>
                      </a:r>
                      <a:r>
                        <a:rPr baseline="-25000" i="1" lang="lt" sz="900"/>
                        <a:t>4w</a:t>
                      </a:r>
                      <a:endParaRPr baseline="-25000" i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800"/>
                        <a:t>Bangkok, Thailand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2.296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0.021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3.482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0.385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0.079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800"/>
                        <a:t>Oslo, Norway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2.741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0.094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3.578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0.170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0.116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800"/>
                        <a:t>Riyadh, Saudi Arabia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3.042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0.017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3.181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0.028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0.107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800"/>
                        <a:t>Las Vegas, NV, USA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2.667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0.047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2.797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0.238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0.168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800"/>
                        <a:t>Manila, the Philippines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3.073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0.039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3.522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0.108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0.299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4" name="Google Shape;144;p22"/>
          <p:cNvGraphicFramePr/>
          <p:nvPr/>
        </p:nvGraphicFramePr>
        <p:xfrm>
          <a:off x="4724400" y="1274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{D50411CD-08E4-4F1B-B3C6-DBDA976EDC73}</a:tableStyleId>
              </a:tblPr>
              <a:tblGrid>
                <a:gridCol w="711350"/>
                <a:gridCol w="532700"/>
                <a:gridCol w="622025"/>
                <a:gridCol w="622025"/>
                <a:gridCol w="622025"/>
                <a:gridCol w="622025"/>
              </a:tblGrid>
              <a:tr h="53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>
                          <a:solidFill>
                            <a:schemeClr val="dk1"/>
                          </a:solidFill>
                        </a:rPr>
                        <a:t>stickiness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i="1" lang="lt" sz="900">
                          <a:solidFill>
                            <a:schemeClr val="dk2"/>
                          </a:solidFill>
                        </a:rPr>
                        <a:t>k̂</a:t>
                      </a:r>
                      <a:endParaRPr i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i="1" lang="lt" sz="900">
                          <a:solidFill>
                            <a:schemeClr val="dk2"/>
                          </a:solidFill>
                        </a:rPr>
                        <a:t>ĉ</a:t>
                      </a:r>
                      <a:endParaRPr i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 sz="900"/>
                        <a:t>H</a:t>
                      </a:r>
                      <a:endParaRPr baseline="-25000" i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 sz="900"/>
                        <a:t>P</a:t>
                      </a:r>
                      <a:r>
                        <a:rPr baseline="-25000" i="1" lang="lt" sz="900"/>
                        <a:t>de</a:t>
                      </a:r>
                      <a:endParaRPr baseline="-25000" i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 sz="900"/>
                        <a:t>P</a:t>
                      </a:r>
                      <a:r>
                        <a:rPr baseline="-25000" i="1" lang="lt" sz="900"/>
                        <a:t>4w</a:t>
                      </a:r>
                      <a:endParaRPr baseline="-25000" i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0.005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2.936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0.089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1.210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0.153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0.259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0.010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2.921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0.090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1.217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0.156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0.252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0.100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2.737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0.099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1.301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0.217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0.194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0.300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2.551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0.104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1.425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0.271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0.130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0.500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2.458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0.104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1.494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0.301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0.101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0.700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2.367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0.093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1.551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0.332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0.078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1.000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2.278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0.082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1.633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0.366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5" name="Google Shape;145;p22"/>
          <p:cNvSpPr txBox="1"/>
          <p:nvPr/>
        </p:nvSpPr>
        <p:spPr>
          <a:xfrm>
            <a:off x="6071701" y="4660150"/>
            <a:ext cx="2760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700"/>
              <a:t>City network data obtained via OSMnx package on python</a:t>
            </a:r>
            <a:endParaRPr sz="700"/>
          </a:p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12" y="3287075"/>
            <a:ext cx="2653200" cy="17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8550" y="1430525"/>
            <a:ext cx="2653200" cy="17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350" y="1441850"/>
            <a:ext cx="2653525" cy="176901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How does stickiness affect network properties?</a:t>
            </a:r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877300" y="1288525"/>
            <a:ext cx="226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/>
              <a:t>Average degree</a:t>
            </a:r>
            <a:endParaRPr sz="1100"/>
          </a:p>
        </p:txBody>
      </p:sp>
      <p:sp>
        <p:nvSpPr>
          <p:cNvPr id="156" name="Google Shape;156;p23"/>
          <p:cNvSpPr txBox="1"/>
          <p:nvPr/>
        </p:nvSpPr>
        <p:spPr>
          <a:xfrm>
            <a:off x="3627075" y="1288525"/>
            <a:ext cx="226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/>
              <a:t>Entropy</a:t>
            </a:r>
            <a:endParaRPr sz="1100"/>
          </a:p>
        </p:txBody>
      </p:sp>
      <p:sp>
        <p:nvSpPr>
          <p:cNvPr id="157" name="Google Shape;157;p23"/>
          <p:cNvSpPr txBox="1"/>
          <p:nvPr/>
        </p:nvSpPr>
        <p:spPr>
          <a:xfrm>
            <a:off x="4370500" y="4687000"/>
            <a:ext cx="457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700"/>
              <a:t>Results: 50 runs with 400 walkers at stickiness = 1, 0.9, 0.7, 0.5, 0.3, 0.2, 0.15, 0.1, 0.08, 0.05, 0.01, 0.005</a:t>
            </a:r>
            <a:endParaRPr sz="700"/>
          </a:p>
        </p:txBody>
      </p:sp>
      <p:sp>
        <p:nvSpPr>
          <p:cNvPr id="158" name="Google Shape;158;p23"/>
          <p:cNvSpPr txBox="1"/>
          <p:nvPr/>
        </p:nvSpPr>
        <p:spPr>
          <a:xfrm>
            <a:off x="6274575" y="1282925"/>
            <a:ext cx="226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/>
              <a:t>Percentage 4-way</a:t>
            </a:r>
            <a:endParaRPr sz="1100"/>
          </a:p>
        </p:txBody>
      </p:sp>
      <p:sp>
        <p:nvSpPr>
          <p:cNvPr id="159" name="Google Shape;159;p23"/>
          <p:cNvSpPr txBox="1"/>
          <p:nvPr/>
        </p:nvSpPr>
        <p:spPr>
          <a:xfrm>
            <a:off x="877300" y="3187875"/>
            <a:ext cx="226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/>
              <a:t>Percentage dead-ends</a:t>
            </a:r>
            <a:endParaRPr sz="1100"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8500" y="1431225"/>
            <a:ext cx="2653200" cy="17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75" y="1489750"/>
            <a:ext cx="3801600" cy="25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490125"/>
            <a:ext cx="3800475" cy="253365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lt"/>
              <a:t>How does stickiness affect network properties?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 txBox="1"/>
          <p:nvPr/>
        </p:nvSpPr>
        <p:spPr>
          <a:xfrm>
            <a:off x="1105900" y="1364725"/>
            <a:ext cx="226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/>
              <a:t>Diameter</a:t>
            </a:r>
            <a:endParaRPr sz="1100"/>
          </a:p>
        </p:txBody>
      </p:sp>
      <p:sp>
        <p:nvSpPr>
          <p:cNvPr id="170" name="Google Shape;170;p24"/>
          <p:cNvSpPr txBox="1"/>
          <p:nvPr/>
        </p:nvSpPr>
        <p:spPr>
          <a:xfrm>
            <a:off x="5203125" y="1351475"/>
            <a:ext cx="226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/>
              <a:t>Average clustering</a:t>
            </a:r>
            <a:endParaRPr sz="1100"/>
          </a:p>
        </p:txBody>
      </p:sp>
      <p:sp>
        <p:nvSpPr>
          <p:cNvPr id="171" name="Google Shape;171;p24"/>
          <p:cNvSpPr txBox="1"/>
          <p:nvPr/>
        </p:nvSpPr>
        <p:spPr>
          <a:xfrm>
            <a:off x="4370500" y="4687000"/>
            <a:ext cx="457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700"/>
              <a:t>Results: 50 runs with 400 walkers at stickiness = 1, 0.9, 0.7, 0.5, 0.3, 0.2, 0.15, 0.1, 0.08, 0.05, 0.01, 0.005</a:t>
            </a:r>
            <a:endParaRPr sz="700"/>
          </a:p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550" y="2447350"/>
            <a:ext cx="2183075" cy="212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Real city network vs DLA networks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 rotWithShape="1">
          <a:blip r:embed="rId4">
            <a:alphaModFix/>
          </a:blip>
          <a:srcRect b="3325" l="3993" r="0" t="0"/>
          <a:stretch/>
        </p:blipFill>
        <p:spPr>
          <a:xfrm>
            <a:off x="6789825" y="811250"/>
            <a:ext cx="2042475" cy="20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307100" y="3411700"/>
            <a:ext cx="96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700"/>
              <a:t>Riga, Latvia</a:t>
            </a:r>
            <a:endParaRPr sz="700"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500" y="1149650"/>
            <a:ext cx="2183075" cy="2338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2575" y="2313125"/>
            <a:ext cx="2230775" cy="226160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2509250" y="4574725"/>
            <a:ext cx="96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700"/>
              <a:t>Vilnius, Lithuania</a:t>
            </a:r>
            <a:endParaRPr sz="700"/>
          </a:p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Dynamic stickiness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6"/>
          <p:cNvSpPr txBox="1"/>
          <p:nvPr/>
        </p:nvSpPr>
        <p:spPr>
          <a:xfrm>
            <a:off x="5509900" y="940200"/>
            <a:ext cx="17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6118275" y="1050825"/>
            <a:ext cx="23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075" y="165700"/>
            <a:ext cx="3295675" cy="24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6850" y="891800"/>
            <a:ext cx="2288225" cy="171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3775" y="3069013"/>
            <a:ext cx="2408525" cy="180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9608" y="3069025"/>
            <a:ext cx="2488366" cy="18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/>
          <p:nvPr/>
        </p:nvSpPr>
        <p:spPr>
          <a:xfrm rot="-1592541">
            <a:off x="5496056" y="739815"/>
            <a:ext cx="677394" cy="1934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 rot="-3915745">
            <a:off x="5115088" y="2082198"/>
            <a:ext cx="1821667" cy="19356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 rot="-4279251">
            <a:off x="7824171" y="2495510"/>
            <a:ext cx="934841" cy="1935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 txBox="1"/>
          <p:nvPr/>
        </p:nvSpPr>
        <p:spPr>
          <a:xfrm>
            <a:off x="373325" y="1050825"/>
            <a:ext cx="2993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No DLA structure seems to really resemble a city, even if network results aren’t too far off.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Seems that a city could resemble a mix of lower and higher stickiness in some way.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New idea: dynamic stickiness!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Fixed stickiness -&gt; changing stickiness within same simulation.</a:t>
            </a:r>
            <a:endParaRPr/>
          </a:p>
        </p:txBody>
      </p:sp>
      <p:sp>
        <p:nvSpPr>
          <p:cNvPr id="200" name="Google Shape;20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Dynamic stickiness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 txBox="1"/>
          <p:nvPr/>
        </p:nvSpPr>
        <p:spPr>
          <a:xfrm>
            <a:off x="5509900" y="940200"/>
            <a:ext cx="17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 txBox="1"/>
          <p:nvPr/>
        </p:nvSpPr>
        <p:spPr>
          <a:xfrm>
            <a:off x="6118275" y="1050825"/>
            <a:ext cx="23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 txBox="1"/>
          <p:nvPr/>
        </p:nvSpPr>
        <p:spPr>
          <a:xfrm>
            <a:off x="373325" y="1050825"/>
            <a:ext cx="2993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Form a center -&gt; spread out -&gt; form adjoining neighbourhoods.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Sine wave -&gt; step function.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Recognizable periods of exploration/exploitation or expansion/densification.</a:t>
            </a:r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500" y="590200"/>
            <a:ext cx="5186174" cy="38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00" y="2675292"/>
            <a:ext cx="2993400" cy="199560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/>
        </p:nvSpPr>
        <p:spPr>
          <a:xfrm>
            <a:off x="504963" y="4597350"/>
            <a:ext cx="307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800"/>
              <a:t>Paris at night from ISS. Image from ESA/NASA.</a:t>
            </a:r>
            <a:endParaRPr sz="800"/>
          </a:p>
        </p:txBody>
      </p:sp>
      <p:sp>
        <p:nvSpPr>
          <p:cNvPr id="212" name="Google Shape;2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Dynamic stickiness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 txBox="1"/>
          <p:nvPr/>
        </p:nvSpPr>
        <p:spPr>
          <a:xfrm>
            <a:off x="1690725" y="1394825"/>
            <a:ext cx="226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9" name="Google Shape;219;p28"/>
          <p:cNvSpPr txBox="1"/>
          <p:nvPr/>
        </p:nvSpPr>
        <p:spPr>
          <a:xfrm>
            <a:off x="5231625" y="1301100"/>
            <a:ext cx="226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0" name="Google Shape;220;p28"/>
          <p:cNvSpPr txBox="1"/>
          <p:nvPr/>
        </p:nvSpPr>
        <p:spPr>
          <a:xfrm>
            <a:off x="5509900" y="940200"/>
            <a:ext cx="17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"/>
          <p:cNvSpPr txBox="1"/>
          <p:nvPr/>
        </p:nvSpPr>
        <p:spPr>
          <a:xfrm>
            <a:off x="6118275" y="1050825"/>
            <a:ext cx="23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850" y="1098888"/>
            <a:ext cx="2724801" cy="261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351" y="1157400"/>
            <a:ext cx="3329300" cy="2496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4" name="Google Shape;224;p28"/>
          <p:cNvGraphicFramePr/>
          <p:nvPr/>
        </p:nvGraphicFramePr>
        <p:xfrm>
          <a:off x="1442888" y="400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{D50411CD-08E4-4F1B-B3C6-DBDA976EDC73}</a:tableStyleId>
              </a:tblPr>
              <a:tblGrid>
                <a:gridCol w="1285375"/>
                <a:gridCol w="1285375"/>
                <a:gridCol w="1285375"/>
                <a:gridCol w="1285375"/>
                <a:gridCol w="1285375"/>
              </a:tblGrid>
              <a:tr h="47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i="1" lang="lt" sz="1200">
                          <a:solidFill>
                            <a:schemeClr val="dk2"/>
                          </a:solidFill>
                        </a:rPr>
                        <a:t>k̂</a:t>
                      </a:r>
                      <a:endParaRPr i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i="1" lang="lt" sz="1200">
                          <a:solidFill>
                            <a:schemeClr val="dk2"/>
                          </a:solidFill>
                        </a:rPr>
                        <a:t>ĉ</a:t>
                      </a:r>
                      <a:endParaRPr i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 sz="1200"/>
                        <a:t>H</a:t>
                      </a:r>
                      <a:endParaRPr baseline="-25000" i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 sz="1200"/>
                        <a:t>P</a:t>
                      </a:r>
                      <a:r>
                        <a:rPr baseline="-25000" i="1" lang="lt" sz="1200"/>
                        <a:t>de</a:t>
                      </a:r>
                      <a:endParaRPr baseline="-25000" i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 sz="1200"/>
                        <a:t>P</a:t>
                      </a:r>
                      <a:r>
                        <a:rPr baseline="-25000" i="1" lang="lt" sz="1200"/>
                        <a:t>4w</a:t>
                      </a:r>
                      <a:endParaRPr baseline="-25000" i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000"/>
                        <a:t>2.746761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000"/>
                        <a:t>0.100093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000"/>
                        <a:t>1.801226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000"/>
                        <a:t>0.208205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000"/>
                        <a:t>0.18831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5" name="Google Shape;225;p28"/>
          <p:cNvSpPr/>
          <p:nvPr/>
        </p:nvSpPr>
        <p:spPr>
          <a:xfrm>
            <a:off x="3968250" y="2281400"/>
            <a:ext cx="9816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Real city comparison: Berlin</a:t>
            </a:r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50" y="1361000"/>
            <a:ext cx="3666575" cy="30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750" y="1182100"/>
            <a:ext cx="3830326" cy="331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9" name="Google Shape;239;p30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{D50411CD-08E4-4F1B-B3C6-DBDA976EDC73}</a:tableStyleId>
              </a:tblPr>
              <a:tblGrid>
                <a:gridCol w="2413000"/>
                <a:gridCol w="2413000"/>
                <a:gridCol w="2413000"/>
              </a:tblGrid>
              <a:tr h="43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Berlin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DLA model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Average degree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2.998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2.910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Clustering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0.052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0.094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Entropy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3.572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1.701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Dead ends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0.120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0.153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4-ways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0.257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0.235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Fractal dimension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1.849 ± 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1.848 ± 0.009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925" y="176775"/>
            <a:ext cx="1648425" cy="13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098" y="176775"/>
            <a:ext cx="1582778" cy="137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Conclusions</a:t>
            </a:r>
            <a:endParaRPr/>
          </a:p>
        </p:txBody>
      </p:sp>
      <p:sp>
        <p:nvSpPr>
          <p:cNvPr id="248" name="Google Shape;248;p31"/>
          <p:cNvSpPr txBox="1"/>
          <p:nvPr/>
        </p:nvSpPr>
        <p:spPr>
          <a:xfrm>
            <a:off x="456275" y="1230875"/>
            <a:ext cx="5586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Tried new type of DLA method/analysis and compared results to real cities.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Did we show whether DLA could be used to show city formation? Unclear.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Patterns of networks with dynamic stickiness do resemble city structure visually, but network details are still quite different.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However, we consider using dynamic stickiness a success.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Literature on this subject is extremely scarce, we hope to have contributed at least to some extent.</a:t>
            </a:r>
            <a:endParaRPr/>
          </a:p>
        </p:txBody>
      </p:sp>
      <p:sp>
        <p:nvSpPr>
          <p:cNvPr id="249" name="Google Shape;24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Background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Diffusion-Limited Aggregation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lt">
                <a:solidFill>
                  <a:schemeClr val="dk1"/>
                </a:solidFill>
              </a:rPr>
              <a:t>Coral reefs, urban growth…</a:t>
            </a:r>
            <a:endParaRPr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lt">
                <a:solidFill>
                  <a:schemeClr val="dk1"/>
                </a:solidFill>
              </a:rPr>
              <a:t>The process of DLA largely determines the urban geometry</a:t>
            </a:r>
            <a:endParaRPr sz="23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Fractal analysis 		Network analysis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2438" y="445025"/>
            <a:ext cx="1654099" cy="180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7475" y="2571750"/>
            <a:ext cx="2519124" cy="193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8575" y="2569425"/>
            <a:ext cx="2519125" cy="194370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2662975" y="2254400"/>
            <a:ext cx="308400" cy="22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4094025" y="4639000"/>
            <a:ext cx="1597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222222"/>
                </a:solidFill>
                <a:highlight>
                  <a:srgbClr val="FFFFFF"/>
                </a:highlight>
              </a:rPr>
              <a:t>Batty, et. al, 1989</a:t>
            </a:r>
            <a:endParaRPr/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Future work</a:t>
            </a:r>
            <a:endParaRPr/>
          </a:p>
        </p:txBody>
      </p:sp>
      <p:sp>
        <p:nvSpPr>
          <p:cNvPr id="255" name="Google Shape;255;p32"/>
          <p:cNvSpPr txBox="1"/>
          <p:nvPr/>
        </p:nvSpPr>
        <p:spPr>
          <a:xfrm>
            <a:off x="456275" y="1383275"/>
            <a:ext cx="5586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To possibly come to better results and more interesting structures, we have some recommendations.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Change grid to hexagonal cells to introduce more freedom of movement, or take even further to continuous space.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Geological structures often get in the way of growth; how would the model react to having no-go zones such as water/mountains?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More experimentation with dynamic stickiness. There are tons of different scalings to try here and could also be combined with different grid spaces.</a:t>
            </a:r>
            <a:endParaRPr/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275" y="1166613"/>
            <a:ext cx="2884550" cy="21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References</a:t>
            </a:r>
            <a:endParaRPr/>
          </a:p>
        </p:txBody>
      </p:sp>
      <p:sp>
        <p:nvSpPr>
          <p:cNvPr id="263" name="Google Shape;263;p33"/>
          <p:cNvSpPr txBox="1"/>
          <p:nvPr/>
        </p:nvSpPr>
        <p:spPr>
          <a:xfrm>
            <a:off x="456275" y="1078475"/>
            <a:ext cx="55860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lt" sz="1000">
                <a:solidFill>
                  <a:srgbClr val="222222"/>
                </a:solidFill>
              </a:rPr>
              <a:t>Batty, M., Longley, P., &amp; Fotheringham, S. (1989). Urban growth and form: scaling, fractal geometry, and diffusion-limited aggregation. </a:t>
            </a:r>
            <a:r>
              <a:rPr i="1" lang="lt" sz="1000">
                <a:solidFill>
                  <a:srgbClr val="222222"/>
                </a:solidFill>
              </a:rPr>
              <a:t>Environment and planning A</a:t>
            </a:r>
            <a:r>
              <a:rPr lang="lt" sz="1000">
                <a:solidFill>
                  <a:srgbClr val="222222"/>
                </a:solidFill>
              </a:rPr>
              <a:t>, </a:t>
            </a:r>
            <a:r>
              <a:rPr i="1" lang="lt" sz="1000">
                <a:solidFill>
                  <a:srgbClr val="222222"/>
                </a:solidFill>
              </a:rPr>
              <a:t>21</a:t>
            </a:r>
            <a:r>
              <a:rPr lang="lt" sz="1000">
                <a:solidFill>
                  <a:srgbClr val="222222"/>
                </a:solidFill>
              </a:rPr>
              <a:t>(11), 1447-1472.</a:t>
            </a:r>
            <a:endParaRPr sz="1000">
              <a:solidFill>
                <a:srgbClr val="222222"/>
              </a:solidFill>
            </a:endParaRPr>
          </a:p>
          <a:p>
            <a:pPr indent="-285750" lvl="0" marL="45720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lt" sz="1000">
                <a:solidFill>
                  <a:srgbClr val="222222"/>
                </a:solidFill>
                <a:highlight>
                  <a:srgbClr val="FFFFFF"/>
                </a:highlight>
              </a:rPr>
              <a:t>Boeing, G. (2019). Urban spatial order: Street network orientation, configuration, and entropy. </a:t>
            </a:r>
            <a:r>
              <a:rPr i="1" lang="lt" sz="1000">
                <a:solidFill>
                  <a:srgbClr val="222222"/>
                </a:solidFill>
              </a:rPr>
              <a:t>Applied Network Science</a:t>
            </a:r>
            <a:r>
              <a:rPr lang="lt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lt" sz="1000">
                <a:solidFill>
                  <a:srgbClr val="222222"/>
                </a:solidFill>
              </a:rPr>
              <a:t>4</a:t>
            </a:r>
            <a:r>
              <a:rPr lang="lt" sz="1000">
                <a:solidFill>
                  <a:srgbClr val="222222"/>
                </a:solidFill>
                <a:highlight>
                  <a:srgbClr val="FFFFFF"/>
                </a:highlight>
              </a:rPr>
              <a:t>(1), 1-19.</a:t>
            </a:r>
            <a:endParaRPr sz="1000">
              <a:solidFill>
                <a:srgbClr val="222222"/>
              </a:solidFill>
            </a:endParaRPr>
          </a:p>
          <a:p>
            <a:pPr indent="-285750" lvl="0" marL="45720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lt" sz="1000">
                <a:solidFill>
                  <a:srgbClr val="222222"/>
                </a:solidFill>
                <a:highlight>
                  <a:srgbClr val="FFFFFF"/>
                </a:highlight>
              </a:rPr>
              <a:t>Halsey, T. C. (2000). Diffusion-limited aggregation: a model for pattern formation. </a:t>
            </a:r>
            <a:r>
              <a:rPr i="1" lang="lt" sz="1000">
                <a:solidFill>
                  <a:srgbClr val="222222"/>
                </a:solidFill>
              </a:rPr>
              <a:t>Physics Today</a:t>
            </a:r>
            <a:r>
              <a:rPr lang="lt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lt" sz="1000">
                <a:solidFill>
                  <a:srgbClr val="222222"/>
                </a:solidFill>
              </a:rPr>
              <a:t>53</a:t>
            </a:r>
            <a:r>
              <a:rPr lang="lt" sz="1000">
                <a:solidFill>
                  <a:srgbClr val="222222"/>
                </a:solidFill>
                <a:highlight>
                  <a:srgbClr val="FFFFFF"/>
                </a:highlight>
              </a:rPr>
              <a:t>(11), 36-41.</a:t>
            </a:r>
            <a:endParaRPr sz="1000">
              <a:solidFill>
                <a:srgbClr val="222222"/>
              </a:solidFill>
            </a:endParaRPr>
          </a:p>
          <a:p>
            <a:pPr indent="-285750" lvl="0" marL="45720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lt" sz="1000">
                <a:solidFill>
                  <a:srgbClr val="222222"/>
                </a:solidFill>
                <a:highlight>
                  <a:srgbClr val="FFFFFF"/>
                </a:highlight>
              </a:rPr>
              <a:t>Meakin, P. (1983). Formation of fractal clusters and networks by irreversible diffusion-limited aggregation. </a:t>
            </a:r>
            <a:r>
              <a:rPr i="1" lang="lt" sz="1000">
                <a:solidFill>
                  <a:srgbClr val="222222"/>
                </a:solidFill>
              </a:rPr>
              <a:t>Physical Review Letters</a:t>
            </a:r>
            <a:r>
              <a:rPr lang="lt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lt" sz="1000">
                <a:solidFill>
                  <a:srgbClr val="222222"/>
                </a:solidFill>
              </a:rPr>
              <a:t>51</a:t>
            </a:r>
            <a:r>
              <a:rPr lang="lt" sz="1000">
                <a:solidFill>
                  <a:srgbClr val="222222"/>
                </a:solidFill>
                <a:highlight>
                  <a:srgbClr val="FFFFFF"/>
                </a:highlight>
              </a:rPr>
              <a:t>(13), 1119.</a:t>
            </a:r>
            <a:endParaRPr sz="1000">
              <a:solidFill>
                <a:srgbClr val="222222"/>
              </a:solidFill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125" y="3096275"/>
            <a:ext cx="2526434" cy="18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209" y="3096275"/>
            <a:ext cx="2526434" cy="18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Appendix: From network to fractal</a:t>
            </a:r>
            <a:endParaRPr/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074625" y="1549124"/>
            <a:ext cx="3995827" cy="261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25" y="1361000"/>
            <a:ext cx="3599249" cy="29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/>
          <p:nvPr/>
        </p:nvSpPr>
        <p:spPr>
          <a:xfrm>
            <a:off x="4081200" y="2571750"/>
            <a:ext cx="9816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lt"/>
              <a:t>Research Questions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Emergent behavior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lt">
                <a:solidFill>
                  <a:schemeClr val="dk1"/>
                </a:solidFill>
              </a:rPr>
              <a:t>How are parameters related to the patterns? 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lt">
                <a:solidFill>
                  <a:schemeClr val="dk1"/>
                </a:solidFill>
              </a:rPr>
              <a:t>expansion, densification, etc.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lt">
                <a:solidFill>
                  <a:schemeClr val="dk1"/>
                </a:solidFill>
              </a:rPr>
              <a:t>Can we simulate the formation of real cities?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150" y="2108937"/>
            <a:ext cx="2173026" cy="262358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1322075" y="4703625"/>
            <a:ext cx="300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/>
              <a:t>Detroit, MI, U.S.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/>
              <a:t>Image by Geoff Boeing</a:t>
            </a:r>
            <a:endParaRPr sz="10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37125"/>
            <a:ext cx="3175265" cy="219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3877" y="2263350"/>
            <a:ext cx="2173025" cy="25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4402138" y="4703625"/>
            <a:ext cx="178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/>
              <a:t>Boston, MA, U.S.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 sz="900">
                <a:solidFill>
                  <a:schemeClr val="dk1"/>
                </a:solidFill>
              </a:rPr>
              <a:t>Image by Geoff Boeing</a:t>
            </a:r>
            <a:endParaRPr sz="900"/>
          </a:p>
        </p:txBody>
      </p:sp>
      <p:sp>
        <p:nvSpPr>
          <p:cNvPr id="80" name="Google Shape;80;p15"/>
          <p:cNvSpPr txBox="1"/>
          <p:nvPr/>
        </p:nvSpPr>
        <p:spPr>
          <a:xfrm>
            <a:off x="7162163" y="4732525"/>
            <a:ext cx="1788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/>
              <a:t>Amsterdam, NL.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/>
              <a:t>Image by </a:t>
            </a:r>
            <a:r>
              <a:rPr lang="lt" sz="1050">
                <a:solidFill>
                  <a:srgbClr val="0F1111"/>
                </a:solidFill>
                <a:highlight>
                  <a:srgbClr val="FFFFFF"/>
                </a:highlight>
              </a:rPr>
              <a:t>Gridlines</a:t>
            </a:r>
            <a:endParaRPr sz="1000"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Diffusion-Limited Aggregation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5206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lt">
                <a:solidFill>
                  <a:schemeClr val="dk1"/>
                </a:solidFill>
              </a:rPr>
              <a:t>Diffusion</a:t>
            </a:r>
            <a:r>
              <a:rPr lang="lt">
                <a:solidFill>
                  <a:schemeClr val="dk1"/>
                </a:solidFill>
              </a:rPr>
              <a:t>-</a:t>
            </a:r>
            <a:r>
              <a:rPr b="1" lang="lt">
                <a:solidFill>
                  <a:schemeClr val="dk1"/>
                </a:solidFill>
              </a:rPr>
              <a:t>limited aggregation</a:t>
            </a:r>
            <a:r>
              <a:rPr lang="lt">
                <a:solidFill>
                  <a:schemeClr val="dk1"/>
                </a:solidFill>
              </a:rPr>
              <a:t> (DLA) is the process whereby particles undergoing a random walk due to Brownian motion </a:t>
            </a:r>
            <a:r>
              <a:rPr b="1" lang="lt">
                <a:solidFill>
                  <a:schemeClr val="dk1"/>
                </a:solidFill>
              </a:rPr>
              <a:t>cluster</a:t>
            </a:r>
            <a:r>
              <a:rPr lang="lt">
                <a:solidFill>
                  <a:schemeClr val="dk1"/>
                </a:solidFill>
              </a:rPr>
              <a:t> together to form </a:t>
            </a:r>
            <a:r>
              <a:rPr b="1" lang="lt">
                <a:solidFill>
                  <a:schemeClr val="dk1"/>
                </a:solidFill>
              </a:rPr>
              <a:t>aggregates</a:t>
            </a:r>
            <a:r>
              <a:rPr lang="lt">
                <a:solidFill>
                  <a:schemeClr val="dk1"/>
                </a:solidFill>
              </a:rPr>
              <a:t> of such particles.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Diffusion-limited Aggregates are called </a:t>
            </a:r>
            <a:r>
              <a:rPr b="1" lang="lt">
                <a:solidFill>
                  <a:schemeClr val="dk1"/>
                </a:solidFill>
              </a:rPr>
              <a:t>brownian trees </a:t>
            </a:r>
            <a:r>
              <a:rPr lang="lt">
                <a:solidFill>
                  <a:schemeClr val="dk1"/>
                </a:solidFill>
              </a:rPr>
              <a:t>or </a:t>
            </a:r>
            <a:r>
              <a:rPr b="1" lang="lt">
                <a:solidFill>
                  <a:schemeClr val="dk1"/>
                </a:solidFill>
              </a:rPr>
              <a:t>fractals</a:t>
            </a:r>
            <a:r>
              <a:rPr lang="lt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Applications in modeling of </a:t>
            </a:r>
            <a:r>
              <a:rPr b="1" lang="lt">
                <a:solidFill>
                  <a:schemeClr val="dk1"/>
                </a:solidFill>
              </a:rPr>
              <a:t>crystal formation</a:t>
            </a:r>
            <a:r>
              <a:rPr lang="lt">
                <a:solidFill>
                  <a:schemeClr val="dk1"/>
                </a:solidFill>
              </a:rPr>
              <a:t>, </a:t>
            </a:r>
            <a:r>
              <a:rPr b="1" lang="lt">
                <a:solidFill>
                  <a:schemeClr val="dk1"/>
                </a:solidFill>
              </a:rPr>
              <a:t>tumor growth</a:t>
            </a:r>
            <a:r>
              <a:rPr lang="lt">
                <a:solidFill>
                  <a:schemeClr val="dk1"/>
                </a:solidFill>
              </a:rPr>
              <a:t> and </a:t>
            </a:r>
            <a:r>
              <a:rPr b="1" lang="lt">
                <a:solidFill>
                  <a:schemeClr val="dk1"/>
                </a:solidFill>
              </a:rPr>
              <a:t>city networks</a:t>
            </a:r>
            <a:r>
              <a:rPr lang="lt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341500" y="4622700"/>
            <a:ext cx="526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Diffusion Limited Aggregation by </a:t>
            </a:r>
            <a:r>
              <a:rPr lang="lt" sz="1500">
                <a:solidFill>
                  <a:schemeClr val="dk1"/>
                </a:solidFill>
              </a:rPr>
              <a:t>André Offringa</a:t>
            </a:r>
            <a:endParaRPr/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The DLA Algorithm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152475"/>
            <a:ext cx="85206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Start with a completely empty space (numpy array) and place one particle in it.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Spawn a random walker which will walk through the space until it hits the structure, once that happens it has a probability of Ps of adhering.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Third particle is released and the process repeats until a stopping condition is met.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341500" y="4622700"/>
            <a:ext cx="526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Diffusion Limited Aggregation by </a:t>
            </a:r>
            <a:r>
              <a:rPr lang="lt" sz="1500">
                <a:solidFill>
                  <a:schemeClr val="dk1"/>
                </a:solidFill>
              </a:rPr>
              <a:t>André Offringa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559" y="3248675"/>
            <a:ext cx="2526434" cy="18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Influence of the sticking probability on the aggregate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750" y="1162550"/>
            <a:ext cx="2636500" cy="26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525" y="1223200"/>
            <a:ext cx="2636500" cy="26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4921100" y="3963675"/>
            <a:ext cx="259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Sticking Probability = 1</a:t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1397875" y="3963663"/>
            <a:ext cx="259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Sticking probability = 0.01</a:t>
            </a:r>
            <a:endParaRPr/>
          </a:p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Notable Implementation Details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341500" y="4622700"/>
            <a:ext cx="526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Diffusion Limited Aggregation by </a:t>
            </a:r>
            <a:r>
              <a:rPr lang="lt" sz="1500">
                <a:solidFill>
                  <a:schemeClr val="dk1"/>
                </a:solidFill>
              </a:rPr>
              <a:t>André Offringa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1152475"/>
            <a:ext cx="85206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Square Lattice DLA is used.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lt">
                <a:solidFill>
                  <a:schemeClr val="dk1"/>
                </a:solidFill>
              </a:rPr>
              <a:t>Discretises </a:t>
            </a:r>
            <a:r>
              <a:rPr lang="lt">
                <a:solidFill>
                  <a:schemeClr val="dk1"/>
                </a:solidFill>
              </a:rPr>
              <a:t>the</a:t>
            </a:r>
            <a:r>
              <a:rPr lang="lt">
                <a:solidFill>
                  <a:schemeClr val="dk1"/>
                </a:solidFill>
              </a:rPr>
              <a:t> space domain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Walkers are bounded in a radius around the aggregate, so walkers can not walk off into the distance.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lt">
                <a:solidFill>
                  <a:schemeClr val="dk1"/>
                </a:solidFill>
              </a:rPr>
              <a:t>Yields significant speedup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401550" y="317000"/>
            <a:ext cx="503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2600"/>
              <a:t>From DLA to networks</a:t>
            </a:r>
            <a:endParaRPr sz="2600"/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3">
            <a:alphaModFix/>
          </a:blip>
          <a:srcRect b="14306" l="14303" r="11390" t="13657"/>
          <a:stretch/>
        </p:blipFill>
        <p:spPr>
          <a:xfrm>
            <a:off x="6663100" y="1146988"/>
            <a:ext cx="2148100" cy="223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4">
            <a:alphaModFix/>
          </a:blip>
          <a:srcRect b="13392" l="14055" r="10501" t="13662"/>
          <a:stretch/>
        </p:blipFill>
        <p:spPr>
          <a:xfrm>
            <a:off x="3466560" y="1161850"/>
            <a:ext cx="2148100" cy="22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559" y="1146975"/>
            <a:ext cx="2016565" cy="22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456200" y="3443250"/>
            <a:ext cx="18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/>
              <a:t>1. Generate a binary grid with DLA.</a:t>
            </a:r>
            <a:endParaRPr sz="1200"/>
          </a:p>
        </p:txBody>
      </p:sp>
      <p:sp>
        <p:nvSpPr>
          <p:cNvPr id="126" name="Google Shape;126;p20"/>
          <p:cNvSpPr txBox="1"/>
          <p:nvPr/>
        </p:nvSpPr>
        <p:spPr>
          <a:xfrm>
            <a:off x="3619300" y="3506200"/>
            <a:ext cx="1842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/>
              <a:t>2. Convert each occupied cell into a node and make links between neighbours to the east, west, south and north.</a:t>
            </a:r>
            <a:endParaRPr sz="1200"/>
          </a:p>
        </p:txBody>
      </p:sp>
      <p:sp>
        <p:nvSpPr>
          <p:cNvPr id="127" name="Google Shape;127;p20"/>
          <p:cNvSpPr txBox="1"/>
          <p:nvPr/>
        </p:nvSpPr>
        <p:spPr>
          <a:xfrm>
            <a:off x="6815850" y="3545700"/>
            <a:ext cx="184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/>
              <a:t>3. Simplify the network by removing nodes of degree = 2.</a:t>
            </a:r>
            <a:endParaRPr sz="1200"/>
          </a:p>
        </p:txBody>
      </p:sp>
      <p:sp>
        <p:nvSpPr>
          <p:cNvPr id="128" name="Google Shape;128;p20"/>
          <p:cNvSpPr/>
          <p:nvPr/>
        </p:nvSpPr>
        <p:spPr>
          <a:xfrm>
            <a:off x="2629900" y="2102125"/>
            <a:ext cx="630000" cy="25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5922050" y="2102125"/>
            <a:ext cx="630000" cy="25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Network parameters in relation to cities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Average degree (</a:t>
            </a:r>
            <a:r>
              <a:rPr i="1" lang="lt">
                <a:solidFill>
                  <a:schemeClr val="dk1"/>
                </a:solidFill>
              </a:rPr>
              <a:t>k̂</a:t>
            </a:r>
            <a:r>
              <a:rPr lang="lt">
                <a:solidFill>
                  <a:schemeClr val="dk1"/>
                </a:solidFill>
              </a:rPr>
              <a:t>) - measures how many streets on average combine into a junction.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Average clustering (</a:t>
            </a:r>
            <a:r>
              <a:rPr i="1" lang="lt">
                <a:solidFill>
                  <a:schemeClr val="dk1"/>
                </a:solidFill>
              </a:rPr>
              <a:t>ĉ</a:t>
            </a:r>
            <a:r>
              <a:rPr lang="lt">
                <a:solidFill>
                  <a:schemeClr val="dk1"/>
                </a:solidFill>
              </a:rPr>
              <a:t>) - measures how fragmented the city is. Lower clustering - less fractured city.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Diameter (</a:t>
            </a:r>
            <a:r>
              <a:rPr i="1" lang="lt">
                <a:solidFill>
                  <a:schemeClr val="dk1"/>
                </a:solidFill>
              </a:rPr>
              <a:t>d</a:t>
            </a:r>
            <a:r>
              <a:rPr lang="lt">
                <a:solidFill>
                  <a:schemeClr val="dk1"/>
                </a:solidFill>
              </a:rPr>
              <a:t>) - measures how many junction need to be travelled through in the longest shortest path in the city.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Entropy (</a:t>
            </a:r>
            <a:r>
              <a:rPr i="1" lang="lt">
                <a:solidFill>
                  <a:schemeClr val="dk1"/>
                </a:solidFill>
              </a:rPr>
              <a:t>H</a:t>
            </a:r>
            <a:r>
              <a:rPr lang="lt">
                <a:solidFill>
                  <a:schemeClr val="dk1"/>
                </a:solidFill>
              </a:rPr>
              <a:t>) - measures the disorder in the city. Higher entropy - higher variation in the street orientation angles.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Percent 1st degree nodes </a:t>
            </a:r>
            <a:r>
              <a:rPr lang="lt">
                <a:solidFill>
                  <a:schemeClr val="dk1"/>
                </a:solidFill>
              </a:rPr>
              <a:t>(</a:t>
            </a:r>
            <a:r>
              <a:rPr i="1" lang="lt">
                <a:solidFill>
                  <a:schemeClr val="dk1"/>
                </a:solidFill>
              </a:rPr>
              <a:t>P</a:t>
            </a:r>
            <a:r>
              <a:rPr baseline="-25000" i="1" lang="lt">
                <a:solidFill>
                  <a:schemeClr val="dk1"/>
                </a:solidFill>
              </a:rPr>
              <a:t>de</a:t>
            </a:r>
            <a:r>
              <a:rPr lang="lt">
                <a:solidFill>
                  <a:schemeClr val="dk1"/>
                </a:solidFill>
              </a:rPr>
              <a:t>) -</a:t>
            </a:r>
            <a:r>
              <a:rPr lang="lt">
                <a:solidFill>
                  <a:schemeClr val="dk1"/>
                </a:solidFill>
              </a:rPr>
              <a:t> dead-end streets.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Percent 4th degree nodes </a:t>
            </a:r>
            <a:r>
              <a:rPr lang="lt">
                <a:solidFill>
                  <a:schemeClr val="dk1"/>
                </a:solidFill>
              </a:rPr>
              <a:t>(</a:t>
            </a:r>
            <a:r>
              <a:rPr i="1" lang="lt">
                <a:solidFill>
                  <a:schemeClr val="dk1"/>
                </a:solidFill>
              </a:rPr>
              <a:t>P</a:t>
            </a:r>
            <a:r>
              <a:rPr baseline="-25000" i="1" lang="lt">
                <a:solidFill>
                  <a:schemeClr val="dk1"/>
                </a:solidFill>
              </a:rPr>
              <a:t>4w</a:t>
            </a:r>
            <a:r>
              <a:rPr lang="lt">
                <a:solidFill>
                  <a:schemeClr val="dk1"/>
                </a:solidFill>
              </a:rPr>
              <a:t>) -</a:t>
            </a:r>
            <a:r>
              <a:rPr lang="lt">
                <a:solidFill>
                  <a:schemeClr val="dk1"/>
                </a:solidFill>
              </a:rPr>
              <a:t> 4-way junctions.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